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2" r:id="rId5"/>
    <p:sldId id="261" r:id="rId6"/>
    <p:sldId id="259" r:id="rId7"/>
    <p:sldId id="263" r:id="rId8"/>
    <p:sldId id="264" r:id="rId9"/>
    <p:sldId id="268" r:id="rId10"/>
    <p:sldId id="271" r:id="rId11"/>
    <p:sldId id="265" r:id="rId12"/>
    <p:sldId id="266" r:id="rId13"/>
    <p:sldId id="272" r:id="rId14"/>
    <p:sldId id="273" r:id="rId15"/>
    <p:sldId id="267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16. 03. 02.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del.honti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2436578"/>
            <a:ext cx="6498158" cy="1724867"/>
          </a:xfrm>
        </p:spPr>
        <p:txBody>
          <a:bodyPr/>
          <a:lstStyle/>
          <a:p>
            <a:r>
              <a:rPr lang="hu-HU" dirty="0"/>
              <a:t>Pályázat a Siklóernyős Távrepülő Nemzeti Bajnokság </a:t>
            </a:r>
            <a:r>
              <a:rPr lang="hu-HU" dirty="0" smtClean="0"/>
              <a:t>2016. </a:t>
            </a:r>
            <a:r>
              <a:rPr lang="hu-HU" dirty="0"/>
              <a:t>évi megrendezésére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62064"/>
            <a:ext cx="6498159" cy="2084629"/>
          </a:xfrm>
        </p:spPr>
        <p:txBody>
          <a:bodyPr>
            <a:normAutofit/>
          </a:bodyPr>
          <a:lstStyle/>
          <a:p>
            <a:r>
              <a:rPr lang="hu-HU" dirty="0" smtClean="0"/>
              <a:t>dr. Honti Adél Márta</a:t>
            </a:r>
          </a:p>
          <a:p>
            <a:r>
              <a:rPr lang="hu-HU" dirty="0" smtClean="0"/>
              <a:t>Felhőalap Sportegyesület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662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4523"/>
            <a:ext cx="8042276" cy="1336956"/>
          </a:xfrm>
        </p:spPr>
        <p:txBody>
          <a:bodyPr/>
          <a:lstStyle/>
          <a:p>
            <a:r>
              <a:rPr lang="en-US" dirty="0"/>
              <a:t>Szálláslehetőségek: </a:t>
            </a:r>
            <a:r>
              <a:rPr lang="hu-HU" dirty="0" smtClean="0"/>
              <a:t>Tolmin és környéke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07149"/>
            <a:ext cx="8042276" cy="4343400"/>
          </a:xfrm>
        </p:spPr>
        <p:txBody>
          <a:bodyPr/>
          <a:lstStyle/>
          <a:p>
            <a:r>
              <a:rPr lang="en-US" dirty="0" smtClean="0"/>
              <a:t>3 csillagos hotel: 2 ágyas szoba 30-50 EUR / éj</a:t>
            </a:r>
          </a:p>
          <a:p>
            <a:r>
              <a:rPr lang="hu-HU" dirty="0" smtClean="0"/>
              <a:t>Privát apartman </a:t>
            </a:r>
            <a:r>
              <a:rPr lang="hu-HU" dirty="0"/>
              <a:t>szálláson kb. 10-15 EUR / fő per éj</a:t>
            </a:r>
          </a:p>
          <a:p>
            <a:r>
              <a:rPr lang="en-US" dirty="0"/>
              <a:t>K</a:t>
            </a:r>
            <a:r>
              <a:rPr lang="en-US" dirty="0" smtClean="0"/>
              <a:t>emping kb 9-10 EUR/fő per éj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6-02-23 at 22.24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1" y="3692484"/>
            <a:ext cx="3503530" cy="2489200"/>
          </a:xfrm>
          <a:prstGeom prst="rect">
            <a:avLst/>
          </a:prstGeom>
        </p:spPr>
      </p:pic>
      <p:pic>
        <p:nvPicPr>
          <p:cNvPr id="5" name="Picture 4" descr="shutterstock_1324682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36" y="3692484"/>
            <a:ext cx="3382211" cy="25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Nevezési feltételek: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IPPI kártya, parapro 5 </a:t>
            </a:r>
            <a:r>
              <a:rPr lang="hu-HU" dirty="0"/>
              <a:t>pilóta jogosítás &amp; FAI Sporting </a:t>
            </a:r>
            <a:r>
              <a:rPr lang="hu-HU" dirty="0" smtClean="0"/>
              <a:t>License</a:t>
            </a:r>
          </a:p>
          <a:p>
            <a:r>
              <a:rPr lang="hu-HU" dirty="0" smtClean="0"/>
              <a:t>felelősség </a:t>
            </a:r>
            <a:r>
              <a:rPr lang="hu-HU" dirty="0"/>
              <a:t>és </a:t>
            </a:r>
            <a:r>
              <a:rPr lang="hu-HU" dirty="0" smtClean="0"/>
              <a:t>balesetbiztosítás</a:t>
            </a:r>
          </a:p>
          <a:p>
            <a:r>
              <a:rPr lang="hu-HU" dirty="0" smtClean="0"/>
              <a:t>ernyő </a:t>
            </a:r>
            <a:r>
              <a:rPr lang="hu-HU" dirty="0"/>
              <a:t>max. END/CCC (open class kizárva</a:t>
            </a:r>
            <a:r>
              <a:rPr lang="hu-HU" dirty="0" smtClean="0"/>
              <a:t>)</a:t>
            </a:r>
          </a:p>
          <a:p>
            <a:r>
              <a:rPr lang="hu-HU" dirty="0" smtClean="0"/>
              <a:t>nevezési </a:t>
            </a:r>
            <a:r>
              <a:rPr lang="hu-HU" dirty="0"/>
              <a:t>díj időben </a:t>
            </a:r>
            <a:r>
              <a:rPr lang="hu-HU" dirty="0" smtClean="0"/>
              <a:t>megfizetése (fizetési sorrendben igazoljuk vissza a résztvevőket)</a:t>
            </a:r>
          </a:p>
          <a:p>
            <a:r>
              <a:rPr lang="hu-HU" dirty="0" smtClean="0"/>
              <a:t>megfelelő </a:t>
            </a:r>
            <a:r>
              <a:rPr lang="hu-HU" dirty="0"/>
              <a:t>GPS </a:t>
            </a:r>
            <a:r>
              <a:rPr lang="hu-HU" dirty="0" smtClean="0"/>
              <a:t>készülék és rádió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Magyar </a:t>
            </a:r>
            <a:r>
              <a:rPr lang="en-US" dirty="0"/>
              <a:t>résztvevőknek </a:t>
            </a:r>
            <a:r>
              <a:rPr lang="en-US" dirty="0" smtClean="0"/>
              <a:t>40 </a:t>
            </a:r>
            <a:r>
              <a:rPr lang="en-US" dirty="0"/>
              <a:t>helyet tartunk </a:t>
            </a:r>
            <a:r>
              <a:rPr lang="en-US" dirty="0" smtClean="0"/>
              <a:t>fent 6 héttel a verseny kezdetéig)</a:t>
            </a:r>
            <a:endParaRPr lang="en-US" dirty="0"/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2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Díjak, kategóriák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Magyar Nemzeti Összetett</a:t>
            </a:r>
          </a:p>
          <a:p>
            <a:r>
              <a:rPr lang="en-US" dirty="0"/>
              <a:t>Magyar Nemzeti </a:t>
            </a:r>
            <a:r>
              <a:rPr lang="en-US" dirty="0" smtClean="0"/>
              <a:t>Sport</a:t>
            </a:r>
          </a:p>
          <a:p>
            <a:r>
              <a:rPr lang="en-US" dirty="0"/>
              <a:t>Magyar </a:t>
            </a:r>
            <a:r>
              <a:rPr lang="hu-HU" dirty="0" smtClean="0"/>
              <a:t>Nemzeti Női </a:t>
            </a:r>
          </a:p>
          <a:p>
            <a:r>
              <a:rPr lang="hu-HU" dirty="0" smtClean="0"/>
              <a:t>Magyar Nemzeti Csapat</a:t>
            </a:r>
          </a:p>
          <a:p>
            <a:r>
              <a:rPr lang="hu-HU" dirty="0" smtClean="0"/>
              <a:t>Magyar Nemzeti Újonc (első 5 versenyén belül van)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(díjazás féltétele, hogy egy adott kategóriában minimum 5 versenyző/csapat induljon)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5-arany-ku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43" y="1600201"/>
            <a:ext cx="1962877" cy="19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4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8225"/>
            <a:ext cx="8042276" cy="838371"/>
          </a:xfrm>
        </p:spPr>
        <p:txBody>
          <a:bodyPr/>
          <a:lstStyle/>
          <a:p>
            <a:r>
              <a:rPr lang="hu-HU" sz="3500" dirty="0" smtClean="0"/>
              <a:t>Kiemelt cél 1.: Utánpótlás képzés</a:t>
            </a:r>
            <a:endParaRPr lang="hu-HU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2492"/>
            <a:ext cx="8042276" cy="49685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700" b="1" dirty="0"/>
              <a:t>4</a:t>
            </a:r>
            <a:r>
              <a:rPr lang="hu-HU" sz="1700" b="1" dirty="0" smtClean="0"/>
              <a:t> fázisban támogatjuk a kezdő versenyzőket:</a:t>
            </a:r>
          </a:p>
          <a:p>
            <a:pPr marL="0" indent="0">
              <a:buNone/>
            </a:pPr>
            <a:r>
              <a:rPr lang="hu-HU" sz="1700" dirty="0" smtClean="0"/>
              <a:t>1. Verseny előtt: </a:t>
            </a:r>
            <a:r>
              <a:rPr lang="hu-HU" sz="1700" b="1" dirty="0" smtClean="0"/>
              <a:t>Előadást</a:t>
            </a:r>
            <a:r>
              <a:rPr lang="hu-HU" sz="1700" dirty="0" smtClean="0"/>
              <a:t> szervezünk a bajnokság előtt azoknak, akik még sosem versenyeztek a felkészülésről, felszerelésről, műszerekről, taktikáról</a:t>
            </a:r>
          </a:p>
          <a:p>
            <a:pPr marL="0" indent="0">
              <a:buNone/>
            </a:pPr>
            <a:r>
              <a:rPr lang="hu-HU" sz="1700" dirty="0" smtClean="0"/>
              <a:t>2. Verseny alatt: </a:t>
            </a:r>
            <a:r>
              <a:rPr lang="hu-HU" sz="1700" b="1" dirty="0" smtClean="0"/>
              <a:t>Külön kategóriában indulnak </a:t>
            </a:r>
            <a:r>
              <a:rPr lang="hu-HU" sz="1700" dirty="0" smtClean="0"/>
              <a:t>az összetetten kívül azok, akik maximum 5 versenyen vettek eddig részt. </a:t>
            </a:r>
          </a:p>
          <a:p>
            <a:pPr marL="0" indent="0">
              <a:buNone/>
            </a:pPr>
            <a:r>
              <a:rPr lang="hu-HU" sz="1700" b="1" dirty="0" smtClean="0"/>
              <a:t>Folyamatos asszisztenciát </a:t>
            </a:r>
            <a:r>
              <a:rPr lang="hu-HU" sz="1700" dirty="0" smtClean="0"/>
              <a:t>kínálunk: minden feladat előtt adunk taktikai eligazítást, illetve esténként debriefing keretében megbeszéljük az aznap jól működő útvonalakat</a:t>
            </a:r>
          </a:p>
          <a:p>
            <a:pPr marL="0" indent="0">
              <a:buNone/>
            </a:pPr>
            <a:r>
              <a:rPr lang="hu-HU" sz="1700" dirty="0" smtClean="0"/>
              <a:t>3. </a:t>
            </a:r>
            <a:r>
              <a:rPr lang="hu-HU" sz="1700" b="1" dirty="0" smtClean="0"/>
              <a:t>Nevezési díj hozzájárulás </a:t>
            </a:r>
            <a:r>
              <a:rPr lang="hu-HU" sz="1700" dirty="0" smtClean="0"/>
              <a:t>legelső versenyre nevezőknek 10.000 Ft</a:t>
            </a:r>
          </a:p>
          <a:p>
            <a:pPr marL="0" indent="0">
              <a:buNone/>
            </a:pPr>
            <a:r>
              <a:rPr lang="hu-HU" sz="1700" dirty="0" smtClean="0"/>
              <a:t>4. </a:t>
            </a:r>
            <a:r>
              <a:rPr lang="en-US" sz="1700" b="1" dirty="0" smtClean="0"/>
              <a:t>W</a:t>
            </a:r>
            <a:r>
              <a:rPr lang="hu-HU" sz="1700" b="1" dirty="0" smtClean="0"/>
              <a:t>inddummy státusz</a:t>
            </a:r>
            <a:r>
              <a:rPr lang="hu-HU" sz="1700" dirty="0" smtClean="0"/>
              <a:t> parapro 4-es szinttel rendelkező pilótáknak tanulási lehetőségként. Csökkentett nevezési díj számukra (kb 80 EUR). Pontjaikat nem számítják be az eredmények közé, de plusz jelképes díjért live tracking lehetséges</a:t>
            </a:r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181501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3844"/>
            <a:ext cx="8042276" cy="860460"/>
          </a:xfrm>
        </p:spPr>
        <p:txBody>
          <a:bodyPr/>
          <a:lstStyle/>
          <a:p>
            <a:r>
              <a:rPr lang="hu-HU" sz="3500" dirty="0"/>
              <a:t>Kiemelt cél </a:t>
            </a:r>
            <a:r>
              <a:rPr lang="hu-HU" sz="3500" dirty="0" smtClean="0"/>
              <a:t>2.</a:t>
            </a:r>
            <a:r>
              <a:rPr lang="hu-HU" sz="3500" dirty="0"/>
              <a:t>: </a:t>
            </a:r>
            <a:r>
              <a:rPr lang="hu-HU" sz="3500" dirty="0" smtClean="0"/>
              <a:t>Válogatott edzése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24690"/>
            <a:ext cx="8042276" cy="4043909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Azzal, hogy a nevező válogatott keret tagjait (max.10 férfi+3 nő) és a csapatkapitányt fejenként 20.000 Ft </a:t>
            </a:r>
            <a:r>
              <a:rPr lang="hu-HU" b="1" dirty="0" smtClean="0"/>
              <a:t>nevezési támogatás</a:t>
            </a:r>
            <a:r>
              <a:rPr lang="hu-HU" dirty="0" smtClean="0"/>
              <a:t>ban részesítjük, ösztönözzük őket a bajnokságon való részvételre, illetve a közelgő EB-re való felkészülésre. </a:t>
            </a:r>
          </a:p>
          <a:p>
            <a:pPr marL="0" indent="0" algn="just">
              <a:buNone/>
            </a:pPr>
            <a:r>
              <a:rPr lang="hu-HU" dirty="0" smtClean="0"/>
              <a:t>Kérem a Tisztelt Szakbizottságot, hogy eme szerény összeget per fő egészítse ki a teljes nevezési díjra (130 EUR), amennyiben rendelkezésére áll megfelelő keret.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958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Részvételi díj tartalmazza: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39756"/>
            <a:ext cx="8042276" cy="4316173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hu-HU" dirty="0" smtClean="0"/>
              <a:t>ive tracking</a:t>
            </a:r>
          </a:p>
          <a:p>
            <a:r>
              <a:rPr lang="hu-HU" dirty="0" smtClean="0"/>
              <a:t>Felszállítás</a:t>
            </a:r>
            <a:r>
              <a:rPr lang="hu-HU" dirty="0"/>
              <a:t> </a:t>
            </a:r>
            <a:r>
              <a:rPr lang="hu-HU" dirty="0" smtClean="0"/>
              <a:t>- Visszaszállítás </a:t>
            </a:r>
            <a:endParaRPr lang="hu-HU" dirty="0"/>
          </a:p>
          <a:p>
            <a:r>
              <a:rPr lang="hu-HU" dirty="0"/>
              <a:t>Kupák a kategória nyerteseinek</a:t>
            </a:r>
          </a:p>
          <a:p>
            <a:r>
              <a:rPr lang="hu-HU" dirty="0"/>
              <a:t>Ebédcsomag</a:t>
            </a:r>
          </a:p>
          <a:p>
            <a:r>
              <a:rPr lang="hu-HU" dirty="0"/>
              <a:t>1 vacsora a résztvevő magyar pilótáknak</a:t>
            </a:r>
          </a:p>
          <a:p>
            <a:r>
              <a:rPr lang="en-US" dirty="0" err="1" smtClean="0"/>
              <a:t>Póló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Utasbiztosítás</a:t>
            </a:r>
            <a:r>
              <a:rPr lang="en-US" dirty="0" smtClean="0"/>
              <a:t> a </a:t>
            </a:r>
            <a:r>
              <a:rPr lang="en-US" dirty="0" err="1" smtClean="0"/>
              <a:t>Siresz</a:t>
            </a:r>
            <a:r>
              <a:rPr lang="en-US" dirty="0" smtClean="0"/>
              <a:t> </a:t>
            </a:r>
            <a:r>
              <a:rPr lang="en-US" dirty="0" err="1" smtClean="0"/>
              <a:t>támogatásával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0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845"/>
            <a:ext cx="8042276" cy="943881"/>
          </a:xfrm>
        </p:spPr>
        <p:txBody>
          <a:bodyPr/>
          <a:lstStyle/>
          <a:p>
            <a:r>
              <a:rPr lang="hu-HU" dirty="0" smtClean="0"/>
              <a:t>Támogatási igény: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7834"/>
            <a:ext cx="8042276" cy="47957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Mivel a verseny főszervezői a lengyelek, ők szedik be a nevezési díjat és nonprofit alapon visszaforgatnak mindent a versenybe, ezért a verseny magyar szervezőjének nincs bevétele, illetve költsége az alábbiakon kívül:</a:t>
            </a:r>
          </a:p>
          <a:p>
            <a:r>
              <a:rPr lang="hu-HU" dirty="0" smtClean="0"/>
              <a:t>Az esemény és a versenysport promóciója, FB hirdetés, folyamatos poszt promóció a verseny előtt, alatt és után, beszámoló megjelentetése a MOB csatornákon keresztül a magyar sajtóban (pl. index, origo, nemzeti sport stb.): </a:t>
            </a:r>
            <a:r>
              <a:rPr lang="hu-HU" b="1" dirty="0" smtClean="0"/>
              <a:t>40.000 Ft</a:t>
            </a:r>
          </a:p>
          <a:p>
            <a:r>
              <a:rPr lang="hu-HU" dirty="0" smtClean="0"/>
              <a:t>Nevező Magyar Nemzeti Válogatott tagoknak (max.10+3) illetve csapatkapitánynak, aki válogatott tag is fejenként 20e. Ft nevezési támogatás összesen </a:t>
            </a:r>
            <a:r>
              <a:rPr lang="hu-HU" b="1" dirty="0" smtClean="0"/>
              <a:t>max. 260.000 Ft</a:t>
            </a:r>
          </a:p>
          <a:p>
            <a:r>
              <a:rPr lang="hu-HU" dirty="0" smtClean="0"/>
              <a:t>Utánpótlás nevezési díj hozzájárulás kb. 5-10 fő </a:t>
            </a:r>
            <a:r>
              <a:rPr lang="hu-HU" b="1" dirty="0" smtClean="0"/>
              <a:t>max.100.000 Ft</a:t>
            </a:r>
          </a:p>
          <a:p>
            <a:r>
              <a:rPr lang="hu-HU" dirty="0" smtClean="0"/>
              <a:t>Versenyszervezés költségei: grátisz</a:t>
            </a:r>
          </a:p>
          <a:p>
            <a:pPr marL="0" indent="0">
              <a:buNone/>
            </a:pPr>
            <a:r>
              <a:rPr lang="hu-HU" b="1" dirty="0" smtClean="0"/>
              <a:t>Összesen: max. 400.000 Ft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03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Kapcsolat: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47980"/>
            <a:ext cx="8042276" cy="3637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</a:t>
            </a:r>
            <a:r>
              <a:rPr lang="en-US" dirty="0" smtClean="0"/>
              <a:t>r. Honti Adél Márta</a:t>
            </a:r>
          </a:p>
          <a:p>
            <a:pPr marL="0" indent="0" algn="ctr">
              <a:buNone/>
            </a:pPr>
            <a:r>
              <a:rPr lang="en-US" dirty="0" smtClean="0"/>
              <a:t>Felhőalap Sportegyesület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adel.honti</a:t>
            </a:r>
            <a:r>
              <a:rPr lang="en-US" dirty="0">
                <a:hlinkClick r:id="rId2"/>
              </a:rPr>
              <a:t>@gmail.com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+</a:t>
            </a:r>
            <a:r>
              <a:rPr lang="en-US" dirty="0" smtClean="0"/>
              <a:t>36 30 291 6317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1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Áttekintés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006" y="1676481"/>
            <a:ext cx="3683725" cy="36441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/>
              <a:t>Verseny időpontja: 2016.05.22-28.</a:t>
            </a:r>
          </a:p>
          <a:p>
            <a:pPr marL="0" indent="0">
              <a:buNone/>
            </a:pPr>
            <a:r>
              <a:rPr lang="hu-HU" dirty="0" smtClean="0"/>
              <a:t>Helyszíne: Tolmin, Szlovénia</a:t>
            </a:r>
          </a:p>
          <a:p>
            <a:pPr marL="0" indent="0">
              <a:buNone/>
            </a:pPr>
            <a:r>
              <a:rPr lang="hu-HU" dirty="0" smtClean="0"/>
              <a:t>Verseny neve: Polish – Hungarian Open 2016</a:t>
            </a:r>
          </a:p>
          <a:p>
            <a:pPr marL="0" indent="0">
              <a:buNone/>
            </a:pPr>
            <a:r>
              <a:rPr lang="hu-HU" dirty="0" smtClean="0"/>
              <a:t>Meet director: Gasper Prevc</a:t>
            </a:r>
          </a:p>
          <a:p>
            <a:pPr marL="0" indent="0">
              <a:buNone/>
            </a:pPr>
            <a:r>
              <a:rPr lang="hu-HU" dirty="0" smtClean="0"/>
              <a:t>Maximum létszám: 120 fő</a:t>
            </a:r>
          </a:p>
          <a:p>
            <a:pPr marL="0" indent="0">
              <a:buNone/>
            </a:pPr>
            <a:r>
              <a:rPr lang="hu-HU" dirty="0" smtClean="0"/>
              <a:t>Kategória: FAI cat.2</a:t>
            </a:r>
          </a:p>
          <a:p>
            <a:pPr marL="0" indent="0">
              <a:buNone/>
            </a:pPr>
            <a:r>
              <a:rPr lang="hu-HU" dirty="0" smtClean="0"/>
              <a:t>Várható nevezési díj: 130 EUR</a:t>
            </a:r>
          </a:p>
          <a:p>
            <a:pPr marL="0" indent="0">
              <a:buNone/>
            </a:pPr>
            <a:r>
              <a:rPr lang="hu-HU" dirty="0" smtClean="0"/>
              <a:t>Start módja: hegyi start</a:t>
            </a:r>
          </a:p>
          <a:p>
            <a:pPr marL="0" indent="0">
              <a:buNone/>
            </a:pPr>
            <a:r>
              <a:rPr lang="hu-HU" dirty="0" smtClean="0"/>
              <a:t>Pontszámítás: GAP, SF </a:t>
            </a:r>
          </a:p>
          <a:p>
            <a:endParaRPr lang="en-US" dirty="0"/>
          </a:p>
        </p:txBody>
      </p:sp>
      <p:pic>
        <p:nvPicPr>
          <p:cNvPr id="4" name="Picture 3" descr="Screen Shot 2016-02-23 at 23.0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3" y="1676481"/>
            <a:ext cx="3668691" cy="36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Szervezésben résztvevő személyek:</a:t>
            </a:r>
            <a:endParaRPr lang="hu-H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25" y="2215147"/>
            <a:ext cx="5343025" cy="3728453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Világrekord felállító, sikeres versenyzői karrier</a:t>
            </a:r>
          </a:p>
          <a:p>
            <a:pPr algn="just"/>
            <a:r>
              <a:rPr lang="hu-HU" dirty="0" smtClean="0"/>
              <a:t>Az elmúlt években számtalan cat.2 versenyt szervezett, többek között több Magyar Nemzetit is</a:t>
            </a:r>
          </a:p>
          <a:p>
            <a:pPr algn="just"/>
            <a:r>
              <a:rPr lang="hu-HU" dirty="0" smtClean="0"/>
              <a:t>Szlovén helyismerete kiváló, szakmai tapasztalata elsőrangú, angol nyelvtudása folyékony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684" y="1669303"/>
            <a:ext cx="555973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Gasper Prevc, </a:t>
            </a:r>
            <a:r>
              <a:rPr lang="en-US" sz="2300" b="1" dirty="0"/>
              <a:t>meet director</a:t>
            </a:r>
            <a:r>
              <a:rPr lang="en-US" sz="2300" b="1" dirty="0" smtClean="0"/>
              <a:t>:</a:t>
            </a:r>
            <a:endParaRPr lang="en-US" sz="2300" b="1" dirty="0"/>
          </a:p>
        </p:txBody>
      </p:sp>
      <p:pic>
        <p:nvPicPr>
          <p:cNvPr id="6" name="Picture 5" descr="11811443_863087660436953_138721080662727786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2215147"/>
            <a:ext cx="2523097" cy="25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6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881" y="1483895"/>
            <a:ext cx="5074670" cy="4459706"/>
          </a:xfrm>
        </p:spPr>
        <p:txBody>
          <a:bodyPr/>
          <a:lstStyle/>
          <a:p>
            <a:r>
              <a:rPr lang="hu-HU" dirty="0" smtClean="0"/>
              <a:t>Aktív versenyző</a:t>
            </a:r>
          </a:p>
          <a:p>
            <a:r>
              <a:rPr lang="hu-HU" dirty="0" smtClean="0"/>
              <a:t>Oktatási háttér: Varsói Egyetem, közgazdaságtan</a:t>
            </a:r>
          </a:p>
          <a:p>
            <a:r>
              <a:rPr lang="hu-HU" dirty="0" smtClean="0"/>
              <a:t>Több verseny/nemzeti bajnokság sikeres lebonyolítása</a:t>
            </a:r>
          </a:p>
          <a:p>
            <a:r>
              <a:rPr lang="hu-HU" dirty="0" smtClean="0"/>
              <a:t>Foglalkozás: managing director,</a:t>
            </a:r>
            <a:r>
              <a:rPr lang="hu-HU" b="1" dirty="0" smtClean="0"/>
              <a:t> </a:t>
            </a:r>
            <a:r>
              <a:rPr lang="hu-HU" dirty="0" smtClean="0"/>
              <a:t>Polifluxx International SRL</a:t>
            </a:r>
          </a:p>
          <a:p>
            <a:r>
              <a:rPr lang="en-US" dirty="0" smtClean="0"/>
              <a:t>F</a:t>
            </a:r>
            <a:r>
              <a:rPr lang="hu-HU" dirty="0" smtClean="0"/>
              <a:t>olyékony angol kommunikátor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Screen Shot 2016-02-23 at 22.4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483895"/>
            <a:ext cx="2967606" cy="2921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275" y="624191"/>
            <a:ext cx="61884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Jacek Profus, </a:t>
            </a:r>
            <a:r>
              <a:rPr lang="en-US" sz="2300" b="1" dirty="0" smtClean="0"/>
              <a:t>főszervező</a:t>
            </a:r>
            <a:r>
              <a:rPr lang="en-US" sz="23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571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684" y="1082842"/>
            <a:ext cx="5614736" cy="544094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dirty="0" smtClean="0"/>
              <a:t>2004-ben kezdett siklóernyőzni. 2013-ban tette le az  oktatói vizsgát,  versenyezni is ebben az évben kezdett.</a:t>
            </a:r>
          </a:p>
          <a:p>
            <a:pPr algn="just"/>
            <a:r>
              <a:rPr lang="hu-HU" dirty="0" smtClean="0"/>
              <a:t>Eddig 13 cat.2. versenyen vett részt, összesen 10 dobogós helyezést szerzett</a:t>
            </a:r>
          </a:p>
          <a:p>
            <a:pPr algn="just"/>
            <a:r>
              <a:rPr lang="hu-HU" dirty="0" smtClean="0"/>
              <a:t>2015-ben választotta meg a Szakbizottság FAI CIVL delegált tagnak, így a sportdiplomáciában is képviseli hazánkat a nemzetközi színtéren</a:t>
            </a:r>
          </a:p>
          <a:p>
            <a:pPr algn="just"/>
            <a:r>
              <a:rPr lang="hu-HU" dirty="0" smtClean="0"/>
              <a:t>Oktatási háttér: diploma: ELTE jog, egyéb tanulmányok: Széchényi István Egyetem nemzetközi kapcsolatok, Tilburgi Egyetem Erasmus ösztöndíj: nemzetközi adójog, </a:t>
            </a:r>
          </a:p>
          <a:p>
            <a:pPr algn="just"/>
            <a:r>
              <a:rPr lang="hu-HU" dirty="0" smtClean="0"/>
              <a:t>Foglalkozás: üzletfejlesztési igazgató, online marketing szakértő. </a:t>
            </a:r>
          </a:p>
          <a:p>
            <a:pPr algn="just"/>
            <a:r>
              <a:rPr lang="hu-HU" dirty="0" smtClean="0"/>
              <a:t>Rendezvényszervezési tapasztalat: Rengeteg konferenciát és több száz fős céges rendezvényt bonyolított le, referenciák: Porsche, Indesit, Deutsche Bank, Vertu, Fashion days stb.</a:t>
            </a:r>
          </a:p>
          <a:p>
            <a:pPr algn="just"/>
            <a:r>
              <a:rPr lang="hu-HU" dirty="0" smtClean="0"/>
              <a:t>Nyelvismeret: Angolul felsőfok, Német, Latin alapfok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369972" y="333520"/>
            <a:ext cx="58988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dr. Honti Adél Márta, </a:t>
            </a:r>
            <a:r>
              <a:rPr lang="en-US" sz="2300" b="1" dirty="0" smtClean="0"/>
              <a:t>szervező:</a:t>
            </a:r>
            <a:endParaRPr lang="en-US" sz="2300" b="1" dirty="0"/>
          </a:p>
        </p:txBody>
      </p:sp>
      <p:pic>
        <p:nvPicPr>
          <p:cNvPr id="5" name="Picture 4" descr="12715648_10155129532522837_132436324131953528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2" y="1082842"/>
            <a:ext cx="2646947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5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Résztvevők összetétele: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Lengyel résztvevők száma: 45- 55 fő</a:t>
            </a:r>
          </a:p>
          <a:p>
            <a:pPr marL="0" indent="0">
              <a:buNone/>
            </a:pPr>
            <a:r>
              <a:rPr lang="hu-HU" dirty="0" smtClean="0"/>
              <a:t>Magyar résztvevők száma: 30- 40 fő (előzetes adatgyűjtésre alapozva már van 32 érdeklődő)</a:t>
            </a:r>
          </a:p>
          <a:p>
            <a:pPr marL="0" indent="0">
              <a:buNone/>
            </a:pPr>
            <a:r>
              <a:rPr lang="hu-HU" dirty="0" smtClean="0"/>
              <a:t>Egyéb nemzetközi résztvevők száma környező országokból: 15-25 fő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Max. létszám: 120 fő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2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Helyszín: Tolmin</a:t>
            </a:r>
            <a:endParaRPr lang="en-US" dirty="0"/>
          </a:p>
        </p:txBody>
      </p:sp>
      <p:pic>
        <p:nvPicPr>
          <p:cNvPr id="5" name="Content Placeholder 4" descr="Screen Shot 2016-03-01 at 19.13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42" r="-17942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83763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Helyszín: </a:t>
            </a:r>
            <a:r>
              <a:rPr lang="en-US" dirty="0" smtClean="0"/>
              <a:t>Tolmin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Starthely: Kobala, 1080m </a:t>
            </a:r>
          </a:p>
          <a:p>
            <a:r>
              <a:rPr lang="hu-HU" dirty="0" smtClean="0"/>
              <a:t>Leszálló: Tolmin mellett 160m</a:t>
            </a:r>
          </a:p>
          <a:p>
            <a:r>
              <a:rPr lang="hu-HU" dirty="0" smtClean="0"/>
              <a:t>Szintkülönbség: 920 m</a:t>
            </a:r>
          </a:p>
          <a:p>
            <a:r>
              <a:rPr lang="hu-HU" dirty="0" smtClean="0"/>
              <a:t>Felhőalap magassága általában: 2200-2800 m</a:t>
            </a:r>
          </a:p>
          <a:p>
            <a:r>
              <a:rPr lang="hu-HU" dirty="0" smtClean="0"/>
              <a:t>Biztonsági szint: könnyű</a:t>
            </a:r>
          </a:p>
          <a:p>
            <a:r>
              <a:rPr lang="hu-HU" dirty="0" smtClean="0"/>
              <a:t>Legjobb repülő idő: május-kora június, késő július-kora szeptember</a:t>
            </a:r>
          </a:p>
          <a:p>
            <a:r>
              <a:rPr lang="en-US" dirty="0" smtClean="0"/>
              <a:t>Távolság Bp-től 564 Km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6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Időjárás: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Napi középhőmérséklet: 15 Celsius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02-23 at 21.3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3" y="2927684"/>
            <a:ext cx="7686488" cy="28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97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509</TotalTime>
  <Words>908</Words>
  <Application>Microsoft Macintosh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Pályázat a Siklóernyős Távrepülő Nemzeti Bajnokság 2016. évi megrendezésére </vt:lpstr>
      <vt:lpstr>Áttekintés:</vt:lpstr>
      <vt:lpstr>Szervezésben résztvevő személyek:</vt:lpstr>
      <vt:lpstr>PowerPoint Presentation</vt:lpstr>
      <vt:lpstr>PowerPoint Presentation</vt:lpstr>
      <vt:lpstr>Résztvevők összetétele:</vt:lpstr>
      <vt:lpstr>Helyszín: Tolmin</vt:lpstr>
      <vt:lpstr>Helyszín: Tolmin</vt:lpstr>
      <vt:lpstr>Időjárás:</vt:lpstr>
      <vt:lpstr>Szálláslehetőségek: Tolmin és környéke</vt:lpstr>
      <vt:lpstr>Nevezési feltételek:</vt:lpstr>
      <vt:lpstr>Díjak, kategóriák</vt:lpstr>
      <vt:lpstr>Kiemelt cél 1.: Utánpótlás képzés</vt:lpstr>
      <vt:lpstr>Kiemelt cél 2.: Válogatott edzése</vt:lpstr>
      <vt:lpstr>Részvételi díj tartalmazza:</vt:lpstr>
      <vt:lpstr>Támogatási igény:</vt:lpstr>
      <vt:lpstr>Kapcsolat: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Pályázat a Siklóernyős Távrepülő Nemzeti Bajnokság 2016. évi megrendezésére </dc:title>
  <dc:creator>Adel</dc:creator>
  <cp:lastModifiedBy>Adel</cp:lastModifiedBy>
  <cp:revision>57</cp:revision>
  <dcterms:created xsi:type="dcterms:W3CDTF">2016-02-23T19:18:50Z</dcterms:created>
  <dcterms:modified xsi:type="dcterms:W3CDTF">2016-03-02T14:19:26Z</dcterms:modified>
</cp:coreProperties>
</file>